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1" r:id="rId3"/>
    <p:sldId id="262" r:id="rId4"/>
    <p:sldId id="264" r:id="rId5"/>
    <p:sldId id="265" r:id="rId6"/>
    <p:sldId id="257" r:id="rId7"/>
    <p:sldId id="266" r:id="rId8"/>
    <p:sldId id="260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dwin, Casey" initials="GC" lastIdx="4" clrIdx="0">
    <p:extLst>
      <p:ext uri="{19B8F6BF-5375-455C-9EA6-DF929625EA0E}">
        <p15:presenceInfo xmlns:p15="http://schemas.microsoft.com/office/powerpoint/2012/main" userId="f4598c88-1037-4f04-a103-89f4c9d8bc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ADA0"/>
    <a:srgbClr val="70AD47"/>
    <a:srgbClr val="5B9BD5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CC218-EB1C-4841-9486-BE62B2C81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2A08EA-892C-4C46-A397-E2ACBBA56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F3062-4FCA-41F1-BB19-2487EB9CC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897C9-B26D-458A-B53F-786696839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5905B-6791-40DB-843E-99132ECFB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84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8776B-50A8-43C4-BC48-7A5AFAE30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F10CF-E571-4DAB-B34A-DBF88817F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659D0-504A-4CCB-A257-7B0469DA4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ADCB9-D661-478A-8528-6A4AE5831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52A76-48CF-4555-ACA8-512AF927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0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CD9F64-70DA-4AF3-B35B-B0B39BB42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78889-BA1F-4599-B94F-DC6CB38D0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F0783-D68A-45AD-9497-F6BB3E4FC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57D9F-EE93-4F87-9C80-46220648E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EB957-3EC1-440B-8B0B-D0C1A8C0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47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1DFA-C9FF-427A-98C1-32A916FE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CCA39-EE7B-4353-92BF-90A1E8A96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0C85E-72DF-4DC9-83BD-41AE0925F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0D179-1767-4C5F-9A7D-84D976DD5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95C97-6268-4C57-89D0-4AB997A5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88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E1409-F1CC-4E81-BE53-781D32F39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4C265-FCDB-4393-AB6B-E188FA86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012B0-961E-494B-BEF2-771F52F73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33B22-6A13-415B-A0FF-E91333FB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527E2-4190-4728-867D-22FA43BC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F209-13C4-4721-A68E-16F3F7C38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A7EC7-5E3D-4CC6-AEC9-F25FE3B4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C80A9-726D-4D4A-B64B-87147C625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3F85A-DCC8-4055-BAF7-0DDEF2F5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A26BB-D940-4A6B-8440-015D5D44E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E3A71-83F4-4CD8-A397-DC81B375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C51D-DD1D-496E-A9AF-526D60009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3AEF8-50FD-4B97-BDA7-7ECB9AD3B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FCE93-2B6C-4CD6-A4A1-30DC2B8A5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756441-4478-4BB0-98FD-9448DC58DA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F051B1-51A5-4A58-9D33-554AFE080C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378C7D-9BAA-418E-9DDF-254ED4BF7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8624DF-80F9-4317-B509-E226C8B3A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0BBD91-C26E-4B5B-9E1F-C8D835B1A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69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5A274-60BF-4E09-9CAA-43338262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58008-655D-4484-86A5-DC66A9783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E3E0D1-61F1-4492-B57E-065556046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F6D83-9739-410E-9EB1-A43EE18CC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2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C89219-A09C-43AE-B640-5987CCF18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7EBF3-1254-4339-A701-D9B5DDD42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782C3-E1DD-4DD7-8E6C-9D0581BC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15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5E251-F7C6-4F36-A694-870CEDFA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14533-486D-4DF5-9719-D84E4F31A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E8AEE-F590-4325-B5DE-4D773A0CB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1FC02-470E-4C8A-9E5D-115D2B43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66904-7EA9-41E5-8E43-0C5A06611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1FA03-B785-4A6A-A5AE-82D90ED9B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39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D906D-606A-45A7-A66F-96A2F4DF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DE08BB-E274-4F33-A4B1-C5366D29AF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961E2-D25D-4B3B-8799-2AE888501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612BDA-CFDF-4C96-81A8-89DD1BEF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3C69-DE4E-4035-A783-F6EC3160077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E4FF2-578D-48A3-B6F3-804386B72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37298-98CA-4C2A-8A5F-F212FD61F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92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23D2B9-8BEF-422C-820E-017E109A3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2A442-F25A-495F-A80C-0897DCF17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58F70-ABFC-4AD2-BA7A-B6873FD38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C3C69-DE4E-4035-A783-F6EC31600773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4623B-5BC0-4F34-9925-9F17BB2210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5A2A4-7F40-4DD6-8DC7-D12FE6217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FD49C-28F0-4635-92D1-690E7767A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5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F2F8-3DD9-4635-AD50-BA76DEA1F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1BCA6DD-1B51-4CB8-97FE-1EEF92CBB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3745" cy="6853096"/>
          </a:xfrm>
        </p:spPr>
      </p:pic>
    </p:spTree>
    <p:extLst>
      <p:ext uri="{BB962C8B-B14F-4D97-AF65-F5344CB8AC3E}">
        <p14:creationId xmlns:p14="http://schemas.microsoft.com/office/powerpoint/2010/main" val="348079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3462-87AA-4BCB-BBAD-9BF4DA07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724FC1F-1EAC-4A82-A1C3-3F042725F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2"/>
            <a:ext cx="9996256" cy="685481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D99B7F7-92A5-422D-B424-AC0E01076380}"/>
                  </a:ext>
                </a:extLst>
              </p:cNvPr>
              <p:cNvSpPr/>
              <p:nvPr/>
            </p:nvSpPr>
            <p:spPr>
              <a:xfrm>
                <a:off x="2926959" y="2686148"/>
                <a:ext cx="1987595" cy="537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D99B7F7-92A5-422D-B424-AC0E010763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959" y="2686148"/>
                <a:ext cx="1987595" cy="537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99376A-E4F5-495C-AC89-2681AFC57642}"/>
                  </a:ext>
                </a:extLst>
              </p:cNvPr>
              <p:cNvSpPr/>
              <p:nvPr/>
            </p:nvSpPr>
            <p:spPr>
              <a:xfrm>
                <a:off x="7841513" y="2691535"/>
                <a:ext cx="2006640" cy="568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99376A-E4F5-495C-AC89-2681AFC576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513" y="2691535"/>
                <a:ext cx="2006640" cy="568232"/>
              </a:xfrm>
              <a:prstGeom prst="rect">
                <a:avLst/>
              </a:prstGeom>
              <a:blipFill>
                <a:blip r:embed="rId4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DB6BE4-0D1F-4AB0-BA13-21659B61E0F3}"/>
                  </a:ext>
                </a:extLst>
              </p:cNvPr>
              <p:cNvSpPr/>
              <p:nvPr/>
            </p:nvSpPr>
            <p:spPr>
              <a:xfrm>
                <a:off x="7277065" y="4538803"/>
                <a:ext cx="3081741" cy="537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DB6BE4-0D1F-4AB0-BA13-21659B61E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065" y="4538803"/>
                <a:ext cx="3081741" cy="5377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8FB2FB-59FF-4CB4-ADF0-C1E41CA6251D}"/>
              </a:ext>
            </a:extLst>
          </p:cNvPr>
          <p:cNvCxnSpPr>
            <a:cxnSpLocks/>
          </p:cNvCxnSpPr>
          <p:nvPr/>
        </p:nvCxnSpPr>
        <p:spPr>
          <a:xfrm flipV="1">
            <a:off x="838200" y="2803490"/>
            <a:ext cx="468086" cy="3443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EB1933-3D94-41CB-86BE-10242FCF1024}"/>
              </a:ext>
            </a:extLst>
          </p:cNvPr>
          <p:cNvCxnSpPr>
            <a:cxnSpLocks/>
          </p:cNvCxnSpPr>
          <p:nvPr/>
        </p:nvCxnSpPr>
        <p:spPr>
          <a:xfrm flipV="1">
            <a:off x="5529727" y="2803490"/>
            <a:ext cx="468086" cy="3443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CEA490-36E8-432D-BABD-C3FE3984FD8C}"/>
                  </a:ext>
                </a:extLst>
              </p:cNvPr>
              <p:cNvSpPr/>
              <p:nvPr/>
            </p:nvSpPr>
            <p:spPr>
              <a:xfrm>
                <a:off x="7303033" y="5758557"/>
                <a:ext cx="3024098" cy="568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CEA490-36E8-432D-BABD-C3FE3984F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033" y="5758557"/>
                <a:ext cx="3024098" cy="568232"/>
              </a:xfrm>
              <a:prstGeom prst="rect">
                <a:avLst/>
              </a:prstGeom>
              <a:blipFill>
                <a:blip r:embed="rId6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FB1F4B-7765-4F1B-B6C2-0CDFE1A06509}"/>
              </a:ext>
            </a:extLst>
          </p:cNvPr>
          <p:cNvCxnSpPr>
            <a:cxnSpLocks/>
          </p:cNvCxnSpPr>
          <p:nvPr/>
        </p:nvCxnSpPr>
        <p:spPr>
          <a:xfrm>
            <a:off x="678730" y="365125"/>
            <a:ext cx="4325112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1628E5-F5C7-43D7-8C0D-A6E78BA67C10}"/>
              </a:ext>
            </a:extLst>
          </p:cNvPr>
          <p:cNvCxnSpPr>
            <a:cxnSpLocks/>
          </p:cNvCxnSpPr>
          <p:nvPr/>
        </p:nvCxnSpPr>
        <p:spPr>
          <a:xfrm>
            <a:off x="5391953" y="2408815"/>
            <a:ext cx="4325112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2B89C5-0374-419F-84C3-79914FFCA161}"/>
              </a:ext>
            </a:extLst>
          </p:cNvPr>
          <p:cNvCxnSpPr>
            <a:cxnSpLocks/>
          </p:cNvCxnSpPr>
          <p:nvPr/>
        </p:nvCxnSpPr>
        <p:spPr>
          <a:xfrm flipV="1">
            <a:off x="678730" y="4304353"/>
            <a:ext cx="9169423" cy="1885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696B68-2D33-41BD-8F45-207B7E197D98}"/>
                  </a:ext>
                </a:extLst>
              </p:cNvPr>
              <p:cNvSpPr txBox="1"/>
              <p:nvPr/>
            </p:nvSpPr>
            <p:spPr>
              <a:xfrm>
                <a:off x="1170356" y="4304353"/>
                <a:ext cx="499620" cy="461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i="1" baseline="-25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696B68-2D33-41BD-8F45-207B7E197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356" y="4304353"/>
                <a:ext cx="499620" cy="461921"/>
              </a:xfrm>
              <a:prstGeom prst="rect">
                <a:avLst/>
              </a:prstGeom>
              <a:blipFill>
                <a:blip r:embed="rId7"/>
                <a:stretch>
                  <a:fillRect l="-3659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D9F631-E0CA-4F20-8796-A2B4602BFBBA}"/>
              </a:ext>
            </a:extLst>
          </p:cNvPr>
          <p:cNvCxnSpPr>
            <a:cxnSpLocks/>
          </p:cNvCxnSpPr>
          <p:nvPr/>
        </p:nvCxnSpPr>
        <p:spPr>
          <a:xfrm flipV="1">
            <a:off x="678730" y="5629915"/>
            <a:ext cx="9169423" cy="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493F00A-FE56-4F21-8B29-60CBE4390273}"/>
                  </a:ext>
                </a:extLst>
              </p:cNvPr>
              <p:cNvSpPr txBox="1"/>
              <p:nvPr/>
            </p:nvSpPr>
            <p:spPr>
              <a:xfrm>
                <a:off x="1170356" y="5629915"/>
                <a:ext cx="499620" cy="503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i="1" baseline="-25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493F00A-FE56-4F21-8B29-60CBE4390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356" y="5629915"/>
                <a:ext cx="499620" cy="503728"/>
              </a:xfrm>
              <a:prstGeom prst="rect">
                <a:avLst/>
              </a:prstGeom>
              <a:blipFill>
                <a:blip r:embed="rId8"/>
                <a:stretch>
                  <a:fillRect l="-3659"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D00A70-1651-43D2-97F9-EEFB9F07A362}"/>
                  </a:ext>
                </a:extLst>
              </p:cNvPr>
              <p:cNvSpPr txBox="1"/>
              <p:nvPr/>
            </p:nvSpPr>
            <p:spPr>
              <a:xfrm>
                <a:off x="5846190" y="1838227"/>
                <a:ext cx="469769" cy="510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i="1" baseline="-25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D00A70-1651-43D2-97F9-EEFB9F07A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90" y="1838227"/>
                <a:ext cx="469769" cy="510481"/>
              </a:xfrm>
              <a:prstGeom prst="rect">
                <a:avLst/>
              </a:prstGeom>
              <a:blipFill>
                <a:blip r:embed="rId9"/>
                <a:stretch>
                  <a:fillRect l="-2597" b="-7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C8D5113-4A21-45EA-9403-1E7A63E3D2B2}"/>
                  </a:ext>
                </a:extLst>
              </p:cNvPr>
              <p:cNvSpPr txBox="1"/>
              <p:nvPr/>
            </p:nvSpPr>
            <p:spPr>
              <a:xfrm>
                <a:off x="1170356" y="336261"/>
                <a:ext cx="46976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i="1" baseline="-25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C8D5113-4A21-45EA-9403-1E7A63E3D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356" y="336261"/>
                <a:ext cx="469769" cy="453137"/>
              </a:xfrm>
              <a:prstGeom prst="rect">
                <a:avLst/>
              </a:prstGeom>
              <a:blipFill>
                <a:blip r:embed="rId10"/>
                <a:stretch>
                  <a:fillRect l="-3896"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D5811D-F6A6-4637-8797-DA2629517ABC}"/>
                  </a:ext>
                </a:extLst>
              </p:cNvPr>
              <p:cNvSpPr txBox="1"/>
              <p:nvPr/>
            </p:nvSpPr>
            <p:spPr>
              <a:xfrm>
                <a:off x="1187454" y="2372643"/>
                <a:ext cx="46976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i="1" baseline="-25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D5811D-F6A6-4637-8797-DA2629517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454" y="2372643"/>
                <a:ext cx="469769" cy="453137"/>
              </a:xfrm>
              <a:prstGeom prst="rect">
                <a:avLst/>
              </a:prstGeom>
              <a:blipFill>
                <a:blip r:embed="rId11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623FD2D-0F10-4501-AA07-00004FA7C57C}"/>
                  </a:ext>
                </a:extLst>
              </p:cNvPr>
              <p:cNvSpPr txBox="1"/>
              <p:nvPr/>
            </p:nvSpPr>
            <p:spPr>
              <a:xfrm>
                <a:off x="5882970" y="2375554"/>
                <a:ext cx="414133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i="1" baseline="-25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623FD2D-0F10-4501-AA07-00004FA7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970" y="2375554"/>
                <a:ext cx="414133" cy="491417"/>
              </a:xfrm>
              <a:prstGeom prst="rect">
                <a:avLst/>
              </a:prstGeom>
              <a:blipFill>
                <a:blip r:embed="rId12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7131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3317-72EA-4A72-947C-F9CF96D1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7F8BD8CA-22AA-4F8A-B0B0-C51488846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3745" cy="6853096"/>
          </a:xfrm>
        </p:spPr>
      </p:pic>
    </p:spTree>
    <p:extLst>
      <p:ext uri="{BB962C8B-B14F-4D97-AF65-F5344CB8AC3E}">
        <p14:creationId xmlns:p14="http://schemas.microsoft.com/office/powerpoint/2010/main" val="542243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374D4-1CEA-4B75-A49E-8459BC7D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5E1ABE52-8FB9-4944-B83D-39D0B3417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02982" cy="6859430"/>
          </a:xfrm>
        </p:spPr>
      </p:pic>
    </p:spTree>
    <p:extLst>
      <p:ext uri="{BB962C8B-B14F-4D97-AF65-F5344CB8AC3E}">
        <p14:creationId xmlns:p14="http://schemas.microsoft.com/office/powerpoint/2010/main" val="2789994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186F4-50FA-4CBF-9A1A-2BDBE7459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9118A6CB-AAE8-4931-96A9-D08047794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00897" cy="6858000"/>
          </a:xfrm>
        </p:spPr>
      </p:pic>
    </p:spTree>
    <p:extLst>
      <p:ext uri="{BB962C8B-B14F-4D97-AF65-F5344CB8AC3E}">
        <p14:creationId xmlns:p14="http://schemas.microsoft.com/office/powerpoint/2010/main" val="927911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" name="Table"/>
          <p:cNvGraphicFramePr/>
          <p:nvPr>
            <p:extLst>
              <p:ext uri="{D42A27DB-BD31-4B8C-83A1-F6EECF244321}">
                <p14:modId xmlns:p14="http://schemas.microsoft.com/office/powerpoint/2010/main" val="825433529"/>
              </p:ext>
            </p:extLst>
          </p:nvPr>
        </p:nvGraphicFramePr>
        <p:xfrm>
          <a:off x="333486" y="17941"/>
          <a:ext cx="10956665" cy="6657179"/>
        </p:xfrm>
        <a:graphic>
          <a:graphicData uri="http://schemas.openxmlformats.org/drawingml/2006/table">
            <a:tbl>
              <a:tblPr bandRow="1"/>
              <a:tblGrid>
                <a:gridCol w="676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10481218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3915756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7480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200">
                          <a:sym typeface="Helvetica Neue"/>
                        </a:defRPr>
                      </a:pPr>
                      <a:r>
                        <a:rPr lang="en-US" sz="1600" b="0" dirty="0"/>
                        <a:t>Decision steps:</a:t>
                      </a:r>
                      <a:endParaRPr sz="1600" b="0" dirty="0"/>
                    </a:p>
                  </a:txBody>
                  <a:tcPr marL="35719" marR="35719" marT="35719" marB="35719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b="1" dirty="0">
                          <a:sym typeface="Helvetica Neue"/>
                        </a:rPr>
                        <a:t>1: Does the method yield estimates of ND and RFD compatible with Chesson’s inequality?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b="1" dirty="0">
                          <a:sym typeface="Helvetica Neue"/>
                        </a:rPr>
                        <a:t>2: Do you know the factors that govern population dynamics?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no</a:t>
                      </a: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noFill/>
                      <a:miter lim="4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151738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vert="vert27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TW" sz="1200" b="1" dirty="0">
                          <a:sym typeface="Helvetica Neue"/>
                        </a:rPr>
                        <a:t>3</a:t>
                      </a:r>
                      <a:r>
                        <a:rPr sz="1200" b="1" dirty="0">
                          <a:sym typeface="Helvetica Neue"/>
                        </a:rPr>
                        <a:t>: How will empirical data be obtained?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experimental or observational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experimental or observational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experimental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experimental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experimental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617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TW" sz="1200" b="1" dirty="0">
                          <a:sym typeface="Helvetica Neue"/>
                        </a:rPr>
                        <a:t>4</a:t>
                      </a:r>
                      <a:r>
                        <a:rPr sz="1200" b="1" dirty="0">
                          <a:sym typeface="Helvetica Neue"/>
                        </a:rPr>
                        <a:t>: Can you have monocultures?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TW" sz="1200" b="1" dirty="0">
                          <a:sym typeface="Helvetica Neue"/>
                        </a:rPr>
                        <a:t>5</a:t>
                      </a:r>
                      <a:r>
                        <a:rPr sz="1200" b="1" dirty="0">
                          <a:sym typeface="Helvetica Neue"/>
                        </a:rPr>
                        <a:t>: Can you assume ≥ 1 species is at steady-state?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yes</a:t>
                      </a: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N</a:t>
                      </a:r>
                      <a:r>
                        <a:rPr sz="1200" dirty="0">
                          <a:sym typeface="Helvetica Neue"/>
                        </a:rPr>
                        <a:t>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N</a:t>
                      </a:r>
                      <a:r>
                        <a:rPr sz="1200" dirty="0">
                          <a:sym typeface="Helvetica Neue"/>
                        </a:rPr>
                        <a:t>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00" b="1" dirty="0">
                          <a:sym typeface="Helvetica Neue"/>
                        </a:rPr>
                        <a:t>6: The resource is: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biotic (dynamic)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abiotic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912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00" b="1" dirty="0">
                          <a:sym typeface="Helvetica Neue"/>
                        </a:rPr>
                        <a:t>7: Need a method for more than 2 focal species at a time?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not explicit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not explicit or biotic (dynamic)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not explicit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No</a:t>
                      </a: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012">
                <a:tc rowSpan="4">
                  <a:txBody>
                    <a:bodyPr/>
                    <a:lstStyle/>
                    <a:p>
                      <a:pPr algn="ctr" defTabSz="914400">
                        <a:defRPr sz="1200" b="1">
                          <a:sym typeface="Helvetica Neue"/>
                        </a:defRPr>
                      </a:pPr>
                      <a:r>
                        <a:rPr lang="en-US" sz="1600" b="0" dirty="0"/>
                        <a:t>Method</a:t>
                      </a:r>
                      <a:endParaRPr sz="1600" b="0" dirty="0"/>
                    </a:p>
                  </a:txBody>
                  <a:tcPr marL="35719" marR="35719" marT="35719" marB="35719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200" b="1">
                          <a:sym typeface="Helvetica Neue"/>
                        </a:defRPr>
                      </a:pPr>
                      <a:endParaRPr sz="1200"/>
                    </a:p>
                  </a:txBody>
                  <a:tcPr marL="35719" marR="35719" marT="35719" marB="35719" anchor="b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Negative frequency dependence</a:t>
                      </a:r>
                    </a:p>
                  </a:txBody>
                  <a:tcPr marL="35719" marR="35719" marT="35719" marB="35719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b="1" dirty="0">
                        <a:sym typeface="Helvetica Neue"/>
                      </a:endParaRPr>
                    </a:p>
                  </a:txBody>
                  <a:tcPr marL="35719" marR="35719" marT="35719" marB="35719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 err="1">
                          <a:sym typeface="Helvetica Neue"/>
                        </a:rPr>
                        <a:t>Lotka</a:t>
                      </a:r>
                      <a:r>
                        <a:rPr sz="1200" b="1" dirty="0">
                          <a:sym typeface="Helvetica Neue"/>
                        </a:rPr>
                        <a:t>-Volterra</a:t>
                      </a:r>
                    </a:p>
                  </a:txBody>
                  <a:tcPr marL="35719" marR="35719" marT="35719" marB="35719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Sensitivity</a:t>
                      </a:r>
                    </a:p>
                  </a:txBody>
                  <a:tcPr marL="35719" marR="35719" marT="35719" marB="35719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MacArthur’s CRM</a:t>
                      </a:r>
                    </a:p>
                  </a:txBody>
                  <a:tcPr marL="35719" marR="35719" marT="35719" marB="35719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Tilman’s R*
CRM</a:t>
                      </a:r>
                    </a:p>
                  </a:txBody>
                  <a:tcPr marL="35719" marR="35719" marT="35719" marB="35719"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pPr algn="r" defTabSz="914400">
                        <a:defRPr sz="1200" b="1">
                          <a:sym typeface="Helvetica Neue"/>
                        </a:defRPr>
                      </a:pPr>
                      <a:endParaRPr sz="8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Foundational paper for model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Rees and </a:t>
                      </a:r>
                      <a:r>
                        <a:rPr sz="1200" dirty="0" err="1">
                          <a:sym typeface="Helvetica Neue"/>
                        </a:rPr>
                        <a:t>Westoby</a:t>
                      </a:r>
                      <a:r>
                        <a:rPr sz="1200" dirty="0">
                          <a:sym typeface="Helvetica Neue"/>
                        </a:rPr>
                        <a:t> 1997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Volterra 1928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MacArthur 1970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MacArthur 1970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Tilman 1977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pPr algn="r" defTabSz="914400">
                        <a:defRPr sz="1200" b="1">
                          <a:sym typeface="Helvetica Neue"/>
                        </a:defRPr>
                      </a:pPr>
                      <a:endParaRPr sz="8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Theoretical paper linking model to MCT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Adler et al 2007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Chesson 2000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Carrol et al 2011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Chesson 1990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Letten 2017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r" defTabSz="914400">
                        <a:defRPr sz="1200" b="1">
                          <a:sym typeface="Helvetica Neue"/>
                        </a:defRPr>
                      </a:pPr>
                      <a:endParaRPr sz="8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Empirical paper using model for MCT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Levine and </a:t>
                      </a:r>
                      <a:r>
                        <a:rPr sz="1200" dirty="0" err="1">
                          <a:sym typeface="Helvetica Neue"/>
                        </a:rPr>
                        <a:t>HilleRisLambers</a:t>
                      </a:r>
                      <a:r>
                        <a:rPr sz="1200" dirty="0">
                          <a:sym typeface="Helvetica Neue"/>
                        </a:rPr>
                        <a:t> 2009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Godoy and Levine 2014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Narwani et al 2013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none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noFill/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 err="1">
                          <a:sym typeface="Helvetica Neue"/>
                        </a:rPr>
                        <a:t>Letten</a:t>
                      </a:r>
                      <a:r>
                        <a:rPr sz="1200" dirty="0">
                          <a:sym typeface="Helvetica Neue"/>
                        </a:rPr>
                        <a:t> 2017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093">
                <a:tc rowSpan="4"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Neue"/>
                        </a:defRPr>
                      </a:pPr>
                      <a:r>
                        <a:rPr lang="en-US" sz="1600" b="0" dirty="0"/>
                        <a:t>Experimental Requirements</a:t>
                      </a:r>
                      <a:endParaRPr sz="1600" b="0" dirty="0"/>
                    </a:p>
                  </a:txBody>
                  <a:tcPr marL="35719" marR="35719" marT="35719" marB="35719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Requires invasion from rare?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8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How many mixtures of species A and B?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≥2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≥1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7093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Are time-series required?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yes, </a:t>
                      </a:r>
                      <a:r>
                        <a:rPr sz="1200" dirty="0">
                          <a:sym typeface="Helvetica Neue"/>
                        </a:rPr>
                        <a:t>short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yes, </a:t>
                      </a:r>
                      <a:r>
                        <a:rPr sz="1200" dirty="0">
                          <a:sym typeface="Helvetica Neue"/>
                        </a:rPr>
                        <a:t>long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yes, </a:t>
                      </a:r>
                      <a:r>
                        <a:rPr sz="1200" dirty="0">
                          <a:sym typeface="Helvetica Neue"/>
                        </a:rPr>
                        <a:t>short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74697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>
                          <a:sym typeface="Helvetica Neue"/>
                        </a:rPr>
                        <a:t>How many experiments required for pairwise predictions for n species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m*n*(n-1), where m≥2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n+[n(n-1)/2]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n(n-1)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2n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2n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7480">
                <a:tc rowSpan="2"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Neue"/>
                        </a:defRPr>
                      </a:pPr>
                      <a:r>
                        <a:rPr lang="en-US" sz="1500" dirty="0"/>
                        <a:t>Outputs</a:t>
                      </a:r>
                      <a:endParaRPr sz="1500" dirty="0"/>
                    </a:p>
                  </a:txBody>
                  <a:tcPr marL="35719" marR="35719" marT="35719" marB="35719" vert="vert27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Can the </a:t>
                      </a:r>
                      <a:r>
                        <a:rPr lang="en-US" sz="1200" b="1" dirty="0">
                          <a:sym typeface="Helvetica Neue"/>
                        </a:rPr>
                        <a:t>method</a:t>
                      </a:r>
                      <a:r>
                        <a:rPr sz="1200" b="1" dirty="0">
                          <a:sym typeface="Helvetica Neue"/>
                        </a:rPr>
                        <a:t> predict coexistence for new combinations of species?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yes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7480">
                <a:tc vMerge="1"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sz="1500" dirty="0"/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b="1" dirty="0">
                          <a:sym typeface="Helvetica Neue"/>
                        </a:rPr>
                        <a:t>Can the </a:t>
                      </a:r>
                      <a:r>
                        <a:rPr lang="en-US" sz="1200" b="1" dirty="0">
                          <a:sym typeface="Helvetica Neue"/>
                        </a:rPr>
                        <a:t>method</a:t>
                      </a:r>
                      <a:r>
                        <a:rPr sz="1200" b="1" dirty="0">
                          <a:sym typeface="Helvetica Neue"/>
                        </a:rPr>
                        <a:t> predict coexistence under different environmen</a:t>
                      </a:r>
                      <a:r>
                        <a:rPr lang="en-US" sz="1200" b="1" dirty="0">
                          <a:sym typeface="Helvetica Neue"/>
                        </a:rPr>
                        <a:t>t?</a:t>
                      </a:r>
                      <a:endParaRPr sz="1200" b="1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1200" dirty="0">
                        <a:sym typeface="Helvetica Neue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no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yes, some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1200" dirty="0">
                          <a:sym typeface="Helvetica Neue"/>
                        </a:rPr>
                        <a:t>yes, </a:t>
                      </a:r>
                      <a:r>
                        <a:rPr sz="1200" dirty="0">
                          <a:sym typeface="Helvetica Neue"/>
                        </a:rPr>
                        <a:t>some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21" name="Rectangle"/>
          <p:cNvSpPr/>
          <p:nvPr/>
        </p:nvSpPr>
        <p:spPr>
          <a:xfrm>
            <a:off x="5813319" y="17663"/>
            <a:ext cx="2743200" cy="1322074"/>
          </a:xfrm>
          <a:prstGeom prst="rect">
            <a:avLst/>
          </a:prstGeom>
          <a:solidFill>
            <a:srgbClr val="70AD47">
              <a:alpha val="40000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7" name="Arrow">
            <a:extLst>
              <a:ext uri="{FF2B5EF4-FFF2-40B4-BE49-F238E27FC236}">
                <a16:creationId xmlns:a16="http://schemas.microsoft.com/office/drawing/2014/main" id="{7F01EF41-1CE9-3945-A11B-D6EDC3F3F166}"/>
              </a:ext>
            </a:extLst>
          </p:cNvPr>
          <p:cNvSpPr/>
          <p:nvPr/>
        </p:nvSpPr>
        <p:spPr>
          <a:xfrm rot="5402397">
            <a:off x="5695927" y="1436815"/>
            <a:ext cx="1563886" cy="1371600"/>
          </a:xfrm>
          <a:prstGeom prst="rightArrow">
            <a:avLst>
              <a:gd name="adj1" fmla="val 100000"/>
              <a:gd name="adj2" fmla="val 13393"/>
            </a:avLst>
          </a:prstGeom>
          <a:solidFill>
            <a:schemeClr val="accent6">
              <a:alpha val="39999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8" name="Arrow">
            <a:extLst>
              <a:ext uri="{FF2B5EF4-FFF2-40B4-BE49-F238E27FC236}">
                <a16:creationId xmlns:a16="http://schemas.microsoft.com/office/drawing/2014/main" id="{FD35026B-2BCF-134A-984D-E42296EFA394}"/>
              </a:ext>
            </a:extLst>
          </p:cNvPr>
          <p:cNvSpPr/>
          <p:nvPr/>
        </p:nvSpPr>
        <p:spPr>
          <a:xfrm rot="5402397">
            <a:off x="3312333" y="775550"/>
            <a:ext cx="2886416" cy="1371600"/>
          </a:xfrm>
          <a:prstGeom prst="rightArrow">
            <a:avLst>
              <a:gd name="adj1" fmla="val 100000"/>
              <a:gd name="adj2" fmla="val 14905"/>
            </a:avLst>
          </a:prstGeom>
          <a:solidFill>
            <a:srgbClr val="FF0000">
              <a:alpha val="40000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9" name="Arrow">
            <a:extLst>
              <a:ext uri="{FF2B5EF4-FFF2-40B4-BE49-F238E27FC236}">
                <a16:creationId xmlns:a16="http://schemas.microsoft.com/office/drawing/2014/main" id="{02775204-1A17-A84E-99F2-A9678EE4A84D}"/>
              </a:ext>
            </a:extLst>
          </p:cNvPr>
          <p:cNvSpPr/>
          <p:nvPr/>
        </p:nvSpPr>
        <p:spPr>
          <a:xfrm rot="5402397">
            <a:off x="7072202" y="1437043"/>
            <a:ext cx="1564342" cy="1371600"/>
          </a:xfrm>
          <a:prstGeom prst="rightArrow">
            <a:avLst>
              <a:gd name="adj1" fmla="val 100000"/>
              <a:gd name="adj2" fmla="val 13240"/>
            </a:avLst>
          </a:prstGeom>
          <a:solidFill>
            <a:srgbClr val="70AD47">
              <a:alpha val="25098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6B80D5A0-F923-3F47-B94F-62FE9351AF8B}"/>
              </a:ext>
            </a:extLst>
          </p:cNvPr>
          <p:cNvSpPr/>
          <p:nvPr/>
        </p:nvSpPr>
        <p:spPr>
          <a:xfrm>
            <a:off x="8556519" y="17663"/>
            <a:ext cx="2743200" cy="2015531"/>
          </a:xfrm>
          <a:prstGeom prst="rect">
            <a:avLst/>
          </a:prstGeom>
          <a:solidFill>
            <a:srgbClr val="5B9BD5">
              <a:alpha val="40000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" name="Arrow">
            <a:extLst>
              <a:ext uri="{FF2B5EF4-FFF2-40B4-BE49-F238E27FC236}">
                <a16:creationId xmlns:a16="http://schemas.microsoft.com/office/drawing/2014/main" id="{E8B31BAC-AF7B-404C-A702-5C66579B8A20}"/>
              </a:ext>
            </a:extLst>
          </p:cNvPr>
          <p:cNvSpPr/>
          <p:nvPr/>
        </p:nvSpPr>
        <p:spPr>
          <a:xfrm rot="5402397">
            <a:off x="9140043" y="2660730"/>
            <a:ext cx="871912" cy="1371600"/>
          </a:xfrm>
          <a:prstGeom prst="rightArrow">
            <a:avLst>
              <a:gd name="adj1" fmla="val 100000"/>
              <a:gd name="adj2" fmla="val 16683"/>
            </a:avLst>
          </a:prstGeom>
          <a:solidFill>
            <a:srgbClr val="5B9BD5">
              <a:alpha val="40000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2" name="Arrow">
            <a:extLst>
              <a:ext uri="{FF2B5EF4-FFF2-40B4-BE49-F238E27FC236}">
                <a16:creationId xmlns:a16="http://schemas.microsoft.com/office/drawing/2014/main" id="{CA250FB2-C34C-BB41-BBA6-DEB434568518}"/>
              </a:ext>
            </a:extLst>
          </p:cNvPr>
          <p:cNvSpPr/>
          <p:nvPr/>
        </p:nvSpPr>
        <p:spPr>
          <a:xfrm rot="5402397">
            <a:off x="11154651" y="1507048"/>
            <a:ext cx="872268" cy="1371600"/>
          </a:xfrm>
          <a:prstGeom prst="rightArrow">
            <a:avLst>
              <a:gd name="adj1" fmla="val 100000"/>
              <a:gd name="adj2" fmla="val 17163"/>
            </a:avLst>
          </a:prstGeom>
          <a:solidFill>
            <a:srgbClr val="5B9BD5">
              <a:alpha val="25098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  <p:extLst>
      <p:ext uri="{BB962C8B-B14F-4D97-AF65-F5344CB8AC3E}">
        <p14:creationId xmlns:p14="http://schemas.microsoft.com/office/powerpoint/2010/main" val="1656169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0E6772-26B5-43E4-8A97-A3B2E5694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51" y="0"/>
            <a:ext cx="10000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77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E268AD-9D7C-354F-BB76-75740199C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57" y="2808173"/>
            <a:ext cx="3345286" cy="3928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B3FE1E-AF72-B646-B0DA-5E6B1A0C6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57" y="41224"/>
            <a:ext cx="3897111" cy="2766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700E21-7452-B043-B22E-002204A00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368" y="41224"/>
            <a:ext cx="3887986" cy="27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48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BD8C5-F254-4B29-924D-1B0E0DF3B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78"/>
            <a:ext cx="9200444" cy="68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12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4277</TotalTime>
  <Words>339</Words>
  <Application>Microsoft Office PowerPoint</Application>
  <PresentationFormat>Widescreen</PresentationFormat>
  <Paragraphs>115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Helvetica Neue</vt:lpstr>
      <vt:lpstr>Helvetica Neue Medium</vt:lpstr>
      <vt:lpstr>新細明體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OSCAR Chang</dc:creator>
  <cp:lastModifiedBy>Chang, Feng-Hsun</cp:lastModifiedBy>
  <cp:revision>45</cp:revision>
  <dcterms:created xsi:type="dcterms:W3CDTF">2018-08-30T20:28:40Z</dcterms:created>
  <dcterms:modified xsi:type="dcterms:W3CDTF">2018-12-11T21:33:12Z</dcterms:modified>
</cp:coreProperties>
</file>